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4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8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0"/>
    <p:restoredTop sz="96327"/>
  </p:normalViewPr>
  <p:slideViewPr>
    <p:cSldViewPr snapToGrid="0">
      <p:cViewPr varScale="1">
        <p:scale>
          <a:sx n="110" d="100"/>
          <a:sy n="110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86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2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96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8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4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9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5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9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711A2D5-EBB8-8E49-AB09-857B1B1A4949}" type="datetimeFigureOut">
              <a:rPr lang="en-US" smtClean="0"/>
              <a:t>9/4/23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1BA7B6B-9D52-D74D-A655-035AECFC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DEA5-BAA1-4ECF-830C-ECF95D402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700DF-76CE-0BE3-61FA-1BFB4C3DD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4579" y="4332665"/>
            <a:ext cx="7422841" cy="1239894"/>
          </a:xfrm>
        </p:spPr>
        <p:txBody>
          <a:bodyPr/>
          <a:lstStyle/>
          <a:p>
            <a:r>
              <a:rPr lang="en-US" altLang="zh-CN" dirty="0"/>
              <a:t>Lang</a:t>
            </a:r>
            <a:r>
              <a:rPr lang="zh-CN" altLang="en-US" dirty="0"/>
              <a:t> </a:t>
            </a:r>
            <a:r>
              <a:rPr lang="en-US" altLang="zh-CN" dirty="0"/>
              <a:t>(Ron)</a:t>
            </a:r>
            <a:r>
              <a:rPr lang="zh-CN" altLang="en-US" dirty="0"/>
              <a:t> </a:t>
            </a:r>
            <a:r>
              <a:rPr lang="en-US" altLang="zh-CN" dirty="0"/>
              <a:t>Chen,</a:t>
            </a:r>
            <a:r>
              <a:rPr lang="zh-CN" altLang="en-US" dirty="0"/>
              <a:t> </a:t>
            </a:r>
            <a:r>
              <a:rPr lang="en-US" altLang="zh-CN" dirty="0" err="1"/>
              <a:t>Yihang</a:t>
            </a:r>
            <a:r>
              <a:rPr lang="zh-CN" altLang="en-US" dirty="0"/>
              <a:t> </a:t>
            </a:r>
            <a:r>
              <a:rPr lang="en-US" altLang="zh-CN" dirty="0"/>
              <a:t>(Eric)</a:t>
            </a:r>
            <a:r>
              <a:rPr lang="zh-CN" altLang="en-US" dirty="0"/>
              <a:t> </a:t>
            </a:r>
            <a:r>
              <a:rPr lang="en-US" altLang="zh-CN" dirty="0"/>
              <a:t>Lu,</a:t>
            </a:r>
            <a:r>
              <a:rPr lang="zh-CN" altLang="en-US" dirty="0"/>
              <a:t> </a:t>
            </a:r>
            <a:r>
              <a:rPr lang="en-US" altLang="zh-CN" dirty="0" err="1"/>
              <a:t>Zetian</a:t>
            </a:r>
            <a:r>
              <a:rPr lang="zh-CN" altLang="en-US" dirty="0"/>
              <a:t> </a:t>
            </a:r>
            <a:r>
              <a:rPr lang="en-US" altLang="zh-CN" dirty="0"/>
              <a:t>(Jacky)</a:t>
            </a:r>
            <a:r>
              <a:rPr lang="zh-CN" altLang="en-US" dirty="0"/>
              <a:t> </a:t>
            </a:r>
            <a:r>
              <a:rPr lang="en-US" altLang="zh-CN" dirty="0" err="1"/>
              <a:t>Lyu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Di</a:t>
            </a:r>
            <a:r>
              <a:rPr lang="zh-CN" altLang="en-US" dirty="0"/>
              <a:t> </a:t>
            </a:r>
            <a:r>
              <a:rPr lang="en-US" altLang="zh-CN" dirty="0"/>
              <a:t>Wu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3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DE7E85-B668-2E7C-D4A8-92C0E0CF6D87}"/>
              </a:ext>
            </a:extLst>
          </p:cNvPr>
          <p:cNvSpPr/>
          <p:nvPr/>
        </p:nvSpPr>
        <p:spPr>
          <a:xfrm rot="10800000">
            <a:off x="1152675" y="2378635"/>
            <a:ext cx="1790473" cy="2604975"/>
          </a:xfrm>
          <a:prstGeom prst="rect">
            <a:avLst/>
          </a:prstGeom>
          <a:gradFill flip="none" rotWithShape="1">
            <a:gsLst>
              <a:gs pos="4000">
                <a:schemeClr val="bg1"/>
              </a:gs>
              <a:gs pos="100000">
                <a:srgbClr val="278BE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02874-EF34-7778-4706-DFD91EA611E6}"/>
              </a:ext>
            </a:extLst>
          </p:cNvPr>
          <p:cNvSpPr/>
          <p:nvPr/>
        </p:nvSpPr>
        <p:spPr>
          <a:xfrm rot="10800000">
            <a:off x="9516142" y="2378636"/>
            <a:ext cx="1790473" cy="2604975"/>
          </a:xfrm>
          <a:prstGeom prst="rect">
            <a:avLst/>
          </a:prstGeom>
          <a:gradFill flip="none" rotWithShape="1">
            <a:gsLst>
              <a:gs pos="4000">
                <a:schemeClr val="bg1"/>
              </a:gs>
              <a:gs pos="100000">
                <a:srgbClr val="278BE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FF3824-62E2-E04D-48A9-1652ECF553F8}"/>
              </a:ext>
            </a:extLst>
          </p:cNvPr>
          <p:cNvSpPr/>
          <p:nvPr/>
        </p:nvSpPr>
        <p:spPr>
          <a:xfrm rot="10800000">
            <a:off x="6585432" y="2383067"/>
            <a:ext cx="1790473" cy="2600544"/>
          </a:xfrm>
          <a:prstGeom prst="rect">
            <a:avLst/>
          </a:prstGeom>
          <a:gradFill flip="none" rotWithShape="1">
            <a:gsLst>
              <a:gs pos="4000">
                <a:schemeClr val="bg1"/>
              </a:gs>
              <a:gs pos="100000">
                <a:srgbClr val="278BE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81348-DBEA-5565-2E44-93D9FBE0A731}"/>
              </a:ext>
            </a:extLst>
          </p:cNvPr>
          <p:cNvSpPr/>
          <p:nvPr/>
        </p:nvSpPr>
        <p:spPr>
          <a:xfrm rot="10800000">
            <a:off x="3924531" y="2378636"/>
            <a:ext cx="1790473" cy="2604975"/>
          </a:xfrm>
          <a:prstGeom prst="rect">
            <a:avLst/>
          </a:prstGeom>
          <a:gradFill flip="none" rotWithShape="1">
            <a:gsLst>
              <a:gs pos="4000">
                <a:schemeClr val="bg1"/>
              </a:gs>
              <a:gs pos="100000">
                <a:srgbClr val="278BE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4E17-A184-650D-9CCC-EDF12B0B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09940-DC04-E4C2-F6E7-EAD3FC53159A}"/>
              </a:ext>
            </a:extLst>
          </p:cNvPr>
          <p:cNvSpPr txBox="1"/>
          <p:nvPr/>
        </p:nvSpPr>
        <p:spPr>
          <a:xfrm>
            <a:off x="944112" y="5237504"/>
            <a:ext cx="218516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Lang</a:t>
            </a:r>
            <a:r>
              <a:rPr lang="zh-CN" altLang="en-US" dirty="0"/>
              <a:t> </a:t>
            </a:r>
            <a:r>
              <a:rPr lang="en-US" altLang="zh-CN" dirty="0"/>
              <a:t>(Ron)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 err="1"/>
              <a:t>UniMelb</a:t>
            </a:r>
            <a:r>
              <a:rPr lang="zh-CN" altLang="en-US" sz="1100" dirty="0"/>
              <a:t> </a:t>
            </a:r>
            <a:r>
              <a:rPr lang="en-US" altLang="zh-CN" sz="1100" dirty="0"/>
              <a:t>–</a:t>
            </a:r>
            <a:r>
              <a:rPr lang="zh-CN" altLang="en-US" sz="1100" dirty="0"/>
              <a:t> </a:t>
            </a:r>
            <a:r>
              <a:rPr lang="en-US" altLang="zh-CN" sz="1100" dirty="0"/>
              <a:t>Penultimate</a:t>
            </a:r>
            <a:r>
              <a:rPr lang="zh-CN" altLang="en-US" sz="1100" dirty="0"/>
              <a:t> </a:t>
            </a:r>
            <a:r>
              <a:rPr lang="en-US" altLang="zh-CN" sz="1100" dirty="0"/>
              <a:t>Year</a:t>
            </a:r>
            <a:r>
              <a:rPr lang="zh-CN" altLang="en-US" sz="1100" dirty="0"/>
              <a:t> </a:t>
            </a:r>
            <a:r>
              <a:rPr lang="en-US" altLang="zh-CN" sz="1100" dirty="0"/>
              <a:t>Master</a:t>
            </a:r>
            <a:r>
              <a:rPr lang="zh-CN" altLang="en-US" sz="1100" dirty="0"/>
              <a:t> </a:t>
            </a:r>
            <a:r>
              <a:rPr lang="en-US" altLang="zh-CN" sz="1100" dirty="0"/>
              <a:t>of</a:t>
            </a:r>
            <a:r>
              <a:rPr lang="zh-CN" altLang="en-US" sz="1100" dirty="0"/>
              <a:t> </a:t>
            </a:r>
            <a:r>
              <a:rPr lang="en-US" altLang="zh-CN" sz="1100" dirty="0"/>
              <a:t>Data</a:t>
            </a:r>
            <a:r>
              <a:rPr lang="zh-CN" altLang="en-US" sz="1100" dirty="0"/>
              <a:t> </a:t>
            </a:r>
            <a:r>
              <a:rPr lang="en-US" altLang="zh-CN" sz="1100" dirty="0"/>
              <a:t>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/>
              <a:t>Supervised</a:t>
            </a:r>
            <a:r>
              <a:rPr lang="zh-CN" altLang="en-US" sz="1100" dirty="0"/>
              <a:t> </a:t>
            </a:r>
            <a:r>
              <a:rPr lang="en-US" altLang="zh-CN" sz="1100" dirty="0"/>
              <a:t>Machine</a:t>
            </a:r>
            <a:r>
              <a:rPr lang="zh-CN" altLang="en-US" sz="1100" dirty="0"/>
              <a:t> </a:t>
            </a:r>
            <a:r>
              <a:rPr lang="en-US" altLang="zh-CN" sz="1100" dirty="0"/>
              <a:t>Learning,</a:t>
            </a:r>
            <a:r>
              <a:rPr lang="zh-CN" altLang="en-US" sz="1100" dirty="0"/>
              <a:t> </a:t>
            </a:r>
            <a:r>
              <a:rPr lang="en-US" altLang="zh-CN" sz="1100" dirty="0"/>
              <a:t>Hyperparameter</a:t>
            </a:r>
            <a:r>
              <a:rPr lang="zh-CN" altLang="en-US" sz="1100" dirty="0"/>
              <a:t> </a:t>
            </a:r>
            <a:r>
              <a:rPr lang="en-US" altLang="zh-CN" sz="1100" dirty="0"/>
              <a:t>Tuning,</a:t>
            </a:r>
            <a:r>
              <a:rPr lang="zh-CN" altLang="en-US" sz="1100" dirty="0"/>
              <a:t> </a:t>
            </a:r>
            <a:r>
              <a:rPr lang="en-US" altLang="zh-CN" sz="1100" dirty="0"/>
              <a:t>Finance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DF0FD-A4EA-8710-6FB8-F8F4B34D6670}"/>
              </a:ext>
            </a:extLst>
          </p:cNvPr>
          <p:cNvSpPr txBox="1"/>
          <p:nvPr/>
        </p:nvSpPr>
        <p:spPr>
          <a:xfrm>
            <a:off x="9293328" y="5237503"/>
            <a:ext cx="2185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Di</a:t>
            </a:r>
            <a:r>
              <a:rPr lang="zh-CN" altLang="en-US"/>
              <a:t> </a:t>
            </a:r>
            <a:r>
              <a:rPr lang="en-US" altLang="zh-CN" dirty="0"/>
              <a:t>Wu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 err="1"/>
              <a:t>UniMelb</a:t>
            </a:r>
            <a:r>
              <a:rPr lang="zh-CN" altLang="en-US" sz="1100" dirty="0"/>
              <a:t> </a:t>
            </a:r>
            <a:r>
              <a:rPr lang="en-US" altLang="zh-CN" sz="1100" dirty="0"/>
              <a:t>–</a:t>
            </a:r>
            <a:r>
              <a:rPr lang="zh-CN" altLang="en-US" sz="1100" dirty="0"/>
              <a:t> </a:t>
            </a:r>
            <a:r>
              <a:rPr lang="en-US" altLang="zh-CN" sz="1100" dirty="0"/>
              <a:t>Final</a:t>
            </a:r>
            <a:r>
              <a:rPr lang="zh-CN" altLang="en-US" sz="1100" dirty="0"/>
              <a:t> </a:t>
            </a:r>
            <a:r>
              <a:rPr lang="en-US" altLang="zh-CN" sz="1100" dirty="0"/>
              <a:t>Year</a:t>
            </a:r>
            <a:r>
              <a:rPr lang="zh-CN" altLang="en-US" sz="1100" dirty="0"/>
              <a:t> </a:t>
            </a:r>
            <a:r>
              <a:rPr lang="en-US" altLang="zh-CN" sz="1100" dirty="0"/>
              <a:t>Bachelor</a:t>
            </a:r>
            <a:r>
              <a:rPr lang="zh-CN" altLang="en-US" sz="1100" dirty="0"/>
              <a:t> </a:t>
            </a:r>
            <a:r>
              <a:rPr lang="en-US" altLang="zh-CN" sz="1100" dirty="0"/>
              <a:t>of</a:t>
            </a:r>
            <a:r>
              <a:rPr lang="zh-CN" altLang="en-US" sz="1100" dirty="0"/>
              <a:t> </a:t>
            </a:r>
            <a:r>
              <a:rPr lang="en-US" altLang="zh-CN" sz="1100" dirty="0"/>
              <a:t>Science</a:t>
            </a:r>
            <a:r>
              <a:rPr lang="zh-CN" altLang="en-US" sz="1100" dirty="0"/>
              <a:t> </a:t>
            </a:r>
            <a:r>
              <a:rPr lang="en-US" altLang="zh-CN" sz="1100" dirty="0"/>
              <a:t>majoring</a:t>
            </a:r>
            <a:r>
              <a:rPr lang="zh-CN" altLang="en-US" sz="1100" dirty="0"/>
              <a:t> </a:t>
            </a:r>
            <a:r>
              <a:rPr lang="en-US" altLang="zh-CN" sz="1100" dirty="0"/>
              <a:t>in</a:t>
            </a:r>
            <a:r>
              <a:rPr lang="zh-CN" altLang="en-US" sz="1100" dirty="0"/>
              <a:t> </a:t>
            </a:r>
            <a:r>
              <a:rPr lang="en-US" altLang="zh-CN" sz="1100" dirty="0"/>
              <a:t>Data</a:t>
            </a:r>
            <a:r>
              <a:rPr lang="zh-CN" altLang="en-US" sz="1100" dirty="0"/>
              <a:t> </a:t>
            </a:r>
            <a:r>
              <a:rPr lang="en-US" altLang="zh-CN" sz="1100" dirty="0"/>
              <a:t>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/>
              <a:t>Machine</a:t>
            </a:r>
            <a:r>
              <a:rPr lang="zh-CN" altLang="en-US" sz="1100" dirty="0"/>
              <a:t> </a:t>
            </a:r>
            <a:r>
              <a:rPr lang="en-US" altLang="zh-CN" sz="1100" dirty="0"/>
              <a:t>Learning,</a:t>
            </a:r>
            <a:r>
              <a:rPr lang="zh-CN" altLang="en-US" sz="1100" dirty="0"/>
              <a:t> </a:t>
            </a:r>
            <a:r>
              <a:rPr lang="en-US" altLang="zh-CN" sz="1100" dirty="0"/>
              <a:t>Data</a:t>
            </a:r>
            <a:r>
              <a:rPr lang="zh-CN" altLang="en-US" sz="1100" dirty="0"/>
              <a:t> </a:t>
            </a:r>
            <a:r>
              <a:rPr lang="en-US" altLang="zh-CN" sz="1100" dirty="0"/>
              <a:t>Structures,</a:t>
            </a:r>
            <a:r>
              <a:rPr lang="zh-CN" altLang="en-US" sz="1100" dirty="0"/>
              <a:t> </a:t>
            </a:r>
            <a:r>
              <a:rPr lang="en-US" altLang="zh-CN" sz="1100" dirty="0"/>
              <a:t>Algorithmic</a:t>
            </a:r>
            <a:r>
              <a:rPr lang="zh-CN" altLang="en-US" sz="1100" dirty="0"/>
              <a:t> </a:t>
            </a:r>
            <a:r>
              <a:rPr lang="en-US" altLang="zh-CN" sz="1100" dirty="0"/>
              <a:t>Trading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E7FA2-12DD-BF8D-6D69-220CB6FD3736}"/>
              </a:ext>
            </a:extLst>
          </p:cNvPr>
          <p:cNvSpPr txBox="1"/>
          <p:nvPr/>
        </p:nvSpPr>
        <p:spPr>
          <a:xfrm>
            <a:off x="3727184" y="5237503"/>
            <a:ext cx="218516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Yihang</a:t>
            </a:r>
            <a:r>
              <a:rPr lang="zh-CN" altLang="en-US" dirty="0"/>
              <a:t> </a:t>
            </a:r>
            <a:r>
              <a:rPr lang="en-US" altLang="zh-CN" dirty="0"/>
              <a:t>(Eric)</a:t>
            </a:r>
            <a:r>
              <a:rPr lang="zh-CN" altLang="en-US" dirty="0"/>
              <a:t> </a:t>
            </a:r>
            <a:r>
              <a:rPr lang="en-US" altLang="zh-CN" dirty="0"/>
              <a:t>Lu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 err="1"/>
              <a:t>UniMelb</a:t>
            </a:r>
            <a:r>
              <a:rPr lang="zh-CN" altLang="en-US" sz="1100" dirty="0"/>
              <a:t> </a:t>
            </a:r>
            <a:r>
              <a:rPr lang="en-US" altLang="zh-CN" sz="1100" dirty="0"/>
              <a:t>–</a:t>
            </a:r>
            <a:r>
              <a:rPr lang="zh-CN" altLang="en-US" sz="1100" dirty="0"/>
              <a:t> </a:t>
            </a:r>
            <a:r>
              <a:rPr lang="en-US" altLang="zh-CN" sz="1100" dirty="0"/>
              <a:t>Penultimate</a:t>
            </a:r>
            <a:r>
              <a:rPr lang="zh-CN" altLang="en-US" sz="1100" dirty="0"/>
              <a:t> </a:t>
            </a:r>
            <a:r>
              <a:rPr lang="en-US" altLang="zh-CN" sz="1100" dirty="0"/>
              <a:t>Year</a:t>
            </a:r>
            <a:r>
              <a:rPr lang="zh-CN" altLang="en-US" sz="1100" dirty="0"/>
              <a:t> </a:t>
            </a:r>
            <a:r>
              <a:rPr lang="en-US" altLang="zh-CN" sz="1100" dirty="0"/>
              <a:t>Master</a:t>
            </a:r>
            <a:r>
              <a:rPr lang="zh-CN" altLang="en-US" sz="1100" dirty="0"/>
              <a:t> </a:t>
            </a:r>
            <a:r>
              <a:rPr lang="en-US" altLang="zh-CN" sz="1100" dirty="0"/>
              <a:t>of</a:t>
            </a:r>
            <a:r>
              <a:rPr lang="zh-CN" altLang="en-US" sz="1100" dirty="0"/>
              <a:t> </a:t>
            </a:r>
            <a:r>
              <a:rPr lang="en-US" altLang="zh-CN" sz="1100" dirty="0"/>
              <a:t>Mathematics</a:t>
            </a:r>
            <a:r>
              <a:rPr lang="zh-CN" altLang="en-US" sz="1100" dirty="0"/>
              <a:t> </a:t>
            </a:r>
            <a:r>
              <a:rPr lang="en-US" altLang="zh-CN" sz="1100" dirty="0"/>
              <a:t>and</a:t>
            </a:r>
            <a:r>
              <a:rPr lang="zh-CN" altLang="en-US" sz="1100" dirty="0"/>
              <a:t> </a:t>
            </a:r>
            <a:r>
              <a:rPr lang="en-US" altLang="zh-CN" sz="1100" dirty="0"/>
              <a:t>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/>
              <a:t>Research in Bayesian Variable Selection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72BD4-0AE7-7FB2-2D5A-E13B3829B151}"/>
              </a:ext>
            </a:extLst>
          </p:cNvPr>
          <p:cNvSpPr txBox="1"/>
          <p:nvPr/>
        </p:nvSpPr>
        <p:spPr>
          <a:xfrm>
            <a:off x="6510256" y="5237503"/>
            <a:ext cx="2185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Zetian</a:t>
            </a:r>
            <a:r>
              <a:rPr lang="zh-CN" altLang="en-US" dirty="0"/>
              <a:t> </a:t>
            </a:r>
            <a:r>
              <a:rPr lang="en-US" altLang="zh-CN" dirty="0"/>
              <a:t>(Jacky)</a:t>
            </a:r>
            <a:r>
              <a:rPr lang="zh-CN" altLang="en-US" dirty="0"/>
              <a:t> </a:t>
            </a:r>
            <a:r>
              <a:rPr lang="en-US" altLang="zh-CN" dirty="0" err="1"/>
              <a:t>Lyu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/>
              <a:t>UNSW</a:t>
            </a:r>
            <a:r>
              <a:rPr lang="zh-CN" altLang="en-US" sz="1100" dirty="0"/>
              <a:t> </a:t>
            </a:r>
            <a:r>
              <a:rPr lang="en-US" altLang="zh-CN" sz="1100" dirty="0"/>
              <a:t>–</a:t>
            </a:r>
            <a:r>
              <a:rPr lang="zh-CN" altLang="en-US" sz="1100" dirty="0"/>
              <a:t> </a:t>
            </a:r>
            <a:r>
              <a:rPr lang="en-US" altLang="zh-CN" sz="1100" dirty="0" err="1"/>
              <a:t>Honours</a:t>
            </a:r>
            <a:r>
              <a:rPr lang="en-US" altLang="zh-CN" sz="1100" dirty="0"/>
              <a:t> Year in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/>
              <a:t>Statistical Methods, Quantitative Analysis, Financial Markets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44401-0BA3-F2E9-70DA-A5080CE9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1" r="2522" b="-695"/>
          <a:stretch/>
        </p:blipFill>
        <p:spPr>
          <a:xfrm>
            <a:off x="1146337" y="2631429"/>
            <a:ext cx="1790473" cy="2365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CDB28-DCA2-5BB0-9DB7-064A58E25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4" r="-1"/>
          <a:stretch/>
        </p:blipFill>
        <p:spPr>
          <a:xfrm>
            <a:off x="3918193" y="2582749"/>
            <a:ext cx="1796812" cy="2400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0960F-60E1-6057-4A03-0ACDE832B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1" t="1" r="9321" b="433"/>
          <a:stretch/>
        </p:blipFill>
        <p:spPr>
          <a:xfrm>
            <a:off x="9516142" y="2526315"/>
            <a:ext cx="1790473" cy="2457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605DD-0EBB-7AA2-2F69-ACDDC7DE5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6" t="-1" r="15686" b="22884"/>
          <a:stretch/>
        </p:blipFill>
        <p:spPr>
          <a:xfrm>
            <a:off x="6585431" y="2582749"/>
            <a:ext cx="1790474" cy="24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0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F9FF93-7E02-05CB-9C87-D8BFBC1E93FC}"/>
              </a:ext>
            </a:extLst>
          </p:cNvPr>
          <p:cNvSpPr/>
          <p:nvPr/>
        </p:nvSpPr>
        <p:spPr>
          <a:xfrm>
            <a:off x="10137911" y="5138529"/>
            <a:ext cx="1908313" cy="13417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3D067-3D04-C763-81F5-FE17D553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23602"/>
            <a:ext cx="7729728" cy="1188720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8C9E72-8A03-3C08-E9B5-B05E64EC2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127" y="1815465"/>
            <a:ext cx="7095745" cy="4935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B8DFC-3D26-2727-02D5-2CEABD7C261C}"/>
              </a:ext>
            </a:extLst>
          </p:cNvPr>
          <p:cNvSpPr txBox="1"/>
          <p:nvPr/>
        </p:nvSpPr>
        <p:spPr>
          <a:xfrm>
            <a:off x="2231135" y="4363278"/>
            <a:ext cx="7729728" cy="60628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ED65C-B5C0-DF52-4134-ACECF1DC8B01}"/>
              </a:ext>
            </a:extLst>
          </p:cNvPr>
          <p:cNvSpPr txBox="1"/>
          <p:nvPr/>
        </p:nvSpPr>
        <p:spPr>
          <a:xfrm>
            <a:off x="2231135" y="4969565"/>
            <a:ext cx="7729728" cy="167971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1129B-38D4-AD19-82AD-FD9D4967D149}"/>
              </a:ext>
            </a:extLst>
          </p:cNvPr>
          <p:cNvSpPr txBox="1"/>
          <p:nvPr/>
        </p:nvSpPr>
        <p:spPr>
          <a:xfrm>
            <a:off x="10137912" y="4323234"/>
            <a:ext cx="1908313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8DD94-A771-065E-263E-A4AAB6E81FED}"/>
              </a:ext>
            </a:extLst>
          </p:cNvPr>
          <p:cNvSpPr txBox="1"/>
          <p:nvPr/>
        </p:nvSpPr>
        <p:spPr>
          <a:xfrm>
            <a:off x="10137913" y="5486255"/>
            <a:ext cx="190831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Open/Adjust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93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E661-C76A-AD7A-8BAE-769EF256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3853"/>
            <a:ext cx="7729728" cy="1188720"/>
          </a:xfrm>
        </p:spPr>
        <p:txBody>
          <a:bodyPr/>
          <a:lstStyle/>
          <a:p>
            <a:r>
              <a:rPr lang="en-US" altLang="zh-CN" dirty="0" err="1"/>
              <a:t>Backtesting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48A55-380C-252D-7F39-F099BA41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4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Best</a:t>
            </a:r>
            <a:r>
              <a:rPr lang="zh-CN" altLang="en-US" sz="2000" dirty="0"/>
              <a:t> </a:t>
            </a:r>
            <a:r>
              <a:rPr lang="en-US" altLang="zh-CN" sz="2000" dirty="0"/>
              <a:t>Hyperparameter</a:t>
            </a:r>
            <a:r>
              <a:rPr lang="zh-CN" altLang="en-US" sz="2000" dirty="0"/>
              <a:t> </a:t>
            </a:r>
            <a:r>
              <a:rPr lang="en-US" altLang="zh-CN" sz="2000" dirty="0"/>
              <a:t>Set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Prioritising</a:t>
            </a:r>
            <a:r>
              <a:rPr lang="zh-CN" altLang="en-US" sz="2000" dirty="0"/>
              <a:t> </a:t>
            </a:r>
            <a:r>
              <a:rPr lang="en-US" altLang="zh-CN" sz="2000" dirty="0"/>
              <a:t>Temporal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Generalisability</a:t>
            </a:r>
            <a:r>
              <a:rPr lang="en-US" altLang="zh-CN" sz="2000" dirty="0"/>
              <a:t>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Ablation</a:t>
            </a:r>
            <a:r>
              <a:rPr lang="zh-CN" altLang="en-US" sz="2000" dirty="0"/>
              <a:t> </a:t>
            </a:r>
            <a:r>
              <a:rPr lang="en-US" altLang="zh-CN" sz="2000" dirty="0"/>
              <a:t>Study</a:t>
            </a:r>
            <a:r>
              <a:rPr lang="zh-CN" altLang="en-US" sz="2000" dirty="0"/>
              <a:t> </a:t>
            </a:r>
            <a:r>
              <a:rPr lang="en-US" altLang="zh-CN" sz="2000" dirty="0"/>
              <a:t>(without</a:t>
            </a:r>
            <a:r>
              <a:rPr lang="zh-CN" altLang="en-US" sz="2000" dirty="0"/>
              <a:t> </a:t>
            </a:r>
            <a:r>
              <a:rPr lang="en-US" altLang="zh-CN" sz="2000" dirty="0"/>
              <a:t>Close</a:t>
            </a:r>
            <a:r>
              <a:rPr lang="zh-CN" altLang="en-US" sz="2000" dirty="0"/>
              <a:t> </a:t>
            </a:r>
            <a:r>
              <a:rPr lang="en-US" altLang="zh-CN" sz="2000" dirty="0"/>
              <a:t>Position</a:t>
            </a:r>
            <a:r>
              <a:rPr lang="zh-CN" altLang="en-US" sz="2000" dirty="0"/>
              <a:t> </a:t>
            </a:r>
            <a:r>
              <a:rPr lang="en-US" altLang="zh-CN" sz="2000" dirty="0"/>
              <a:t>Mechanism</a:t>
            </a:r>
            <a:r>
              <a:rPr lang="en-US" altLang="zh-CN" sz="1600" dirty="0"/>
              <a:t>)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Best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Period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1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ABD74A-3DBA-5156-8C98-0011FF93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019409"/>
              </p:ext>
            </p:extLst>
          </p:nvPr>
        </p:nvGraphicFramePr>
        <p:xfrm>
          <a:off x="1296614" y="2162681"/>
          <a:ext cx="9584748" cy="2675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6187">
                  <a:extLst>
                    <a:ext uri="{9D8B030D-6E8A-4147-A177-3AD203B41FA5}">
                      <a16:colId xmlns:a16="http://schemas.microsoft.com/office/drawing/2014/main" val="1677773924"/>
                    </a:ext>
                  </a:extLst>
                </a:gridCol>
                <a:gridCol w="2396187">
                  <a:extLst>
                    <a:ext uri="{9D8B030D-6E8A-4147-A177-3AD203B41FA5}">
                      <a16:colId xmlns:a16="http://schemas.microsoft.com/office/drawing/2014/main" val="4089843560"/>
                    </a:ext>
                  </a:extLst>
                </a:gridCol>
                <a:gridCol w="2396187">
                  <a:extLst>
                    <a:ext uri="{9D8B030D-6E8A-4147-A177-3AD203B41FA5}">
                      <a16:colId xmlns:a16="http://schemas.microsoft.com/office/drawing/2014/main" val="1562531342"/>
                    </a:ext>
                  </a:extLst>
                </a:gridCol>
                <a:gridCol w="2396187">
                  <a:extLst>
                    <a:ext uri="{9D8B030D-6E8A-4147-A177-3AD203B41FA5}">
                      <a16:colId xmlns:a16="http://schemas.microsoft.com/office/drawing/2014/main" val="4106293228"/>
                    </a:ext>
                  </a:extLst>
                </a:gridCol>
              </a:tblGrid>
              <a:tr h="83046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Average(D100-D350,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D200-D450,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…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,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D400-D650)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D250-D500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D500-D750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814704"/>
                  </a:ext>
                </a:extLst>
              </a:tr>
              <a:tr h="36909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Score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17.51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493252"/>
                  </a:ext>
                </a:extLst>
              </a:tr>
              <a:tr h="36909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Mean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467807"/>
                  </a:ext>
                </a:extLst>
              </a:tr>
              <a:tr h="36909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Std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132.58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139.27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123.23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86291"/>
                  </a:ext>
                </a:extLst>
              </a:tr>
              <a:tr h="36909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Return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564049"/>
                  </a:ext>
                </a:extLst>
              </a:tr>
              <a:tr h="369094">
                <a:tc>
                  <a:txBody>
                    <a:bodyPr/>
                    <a:lstStyle/>
                    <a:p>
                      <a:r>
                        <a:rPr lang="en-US" altLang="zh-CN" b="1" dirty="0" err="1"/>
                        <a:t>AnnualisedSharpe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93779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56EA320-4F9C-B437-C628-BEF0FEEA7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42089"/>
              </p:ext>
            </p:extLst>
          </p:nvPr>
        </p:nvGraphicFramePr>
        <p:xfrm>
          <a:off x="1296614" y="6108616"/>
          <a:ext cx="9584748" cy="40540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96187">
                  <a:extLst>
                    <a:ext uri="{9D8B030D-6E8A-4147-A177-3AD203B41FA5}">
                      <a16:colId xmlns:a16="http://schemas.microsoft.com/office/drawing/2014/main" val="547888950"/>
                    </a:ext>
                  </a:extLst>
                </a:gridCol>
                <a:gridCol w="2396187">
                  <a:extLst>
                    <a:ext uri="{9D8B030D-6E8A-4147-A177-3AD203B41FA5}">
                      <a16:colId xmlns:a16="http://schemas.microsoft.com/office/drawing/2014/main" val="3845278479"/>
                    </a:ext>
                  </a:extLst>
                </a:gridCol>
                <a:gridCol w="2396187">
                  <a:extLst>
                    <a:ext uri="{9D8B030D-6E8A-4147-A177-3AD203B41FA5}">
                      <a16:colId xmlns:a16="http://schemas.microsoft.com/office/drawing/2014/main" val="540862884"/>
                    </a:ext>
                  </a:extLst>
                </a:gridCol>
                <a:gridCol w="2396187">
                  <a:extLst>
                    <a:ext uri="{9D8B030D-6E8A-4147-A177-3AD203B41FA5}">
                      <a16:colId xmlns:a16="http://schemas.microsoft.com/office/drawing/2014/main" val="3550977613"/>
                    </a:ext>
                  </a:extLst>
                </a:gridCol>
              </a:tblGrid>
              <a:tr h="405403"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0" dirty="0"/>
                        <a:t>30.69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29.62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49.57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0674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3327AE-74A9-9B18-BE29-0118F920E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365495"/>
              </p:ext>
            </p:extLst>
          </p:nvPr>
        </p:nvGraphicFramePr>
        <p:xfrm>
          <a:off x="1296614" y="5270913"/>
          <a:ext cx="9584748" cy="40540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96187">
                  <a:extLst>
                    <a:ext uri="{9D8B030D-6E8A-4147-A177-3AD203B41FA5}">
                      <a16:colId xmlns:a16="http://schemas.microsoft.com/office/drawing/2014/main" val="3719896850"/>
                    </a:ext>
                  </a:extLst>
                </a:gridCol>
                <a:gridCol w="2396187">
                  <a:extLst>
                    <a:ext uri="{9D8B030D-6E8A-4147-A177-3AD203B41FA5}">
                      <a16:colId xmlns:a16="http://schemas.microsoft.com/office/drawing/2014/main" val="3845278479"/>
                    </a:ext>
                  </a:extLst>
                </a:gridCol>
                <a:gridCol w="2396187">
                  <a:extLst>
                    <a:ext uri="{9D8B030D-6E8A-4147-A177-3AD203B41FA5}">
                      <a16:colId xmlns:a16="http://schemas.microsoft.com/office/drawing/2014/main" val="540862884"/>
                    </a:ext>
                  </a:extLst>
                </a:gridCol>
                <a:gridCol w="2396187">
                  <a:extLst>
                    <a:ext uri="{9D8B030D-6E8A-4147-A177-3AD203B41FA5}">
                      <a16:colId xmlns:a16="http://schemas.microsoft.com/office/drawing/2014/main" val="3550977613"/>
                    </a:ext>
                  </a:extLst>
                </a:gridCol>
              </a:tblGrid>
              <a:tr h="405403">
                <a:tc>
                  <a:txBody>
                    <a:bodyPr/>
                    <a:lstStyle/>
                    <a:p>
                      <a:r>
                        <a:rPr lang="en-US" altLang="zh-CN" dirty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24.54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4.06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18.01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506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142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2D01-7E3C-B99A-6581-21B0F142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88174"/>
            <a:ext cx="7729728" cy="1188720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Discussion:</a:t>
            </a:r>
            <a:r>
              <a:rPr lang="zh-CN" altLang="en-US" dirty="0"/>
              <a:t> </a:t>
            </a:r>
            <a:r>
              <a:rPr lang="en-US" altLang="zh-CN"/>
              <a:t>Open/ADJUST</a:t>
            </a:r>
            <a:r>
              <a:rPr lang="zh-CN" altLang="en-US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DACB8-6391-E033-68B8-9E5861811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3" y="2736658"/>
            <a:ext cx="5302624" cy="3325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CC999-1F51-EAB7-ECDF-E423F4B2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6658"/>
            <a:ext cx="5302623" cy="3325956"/>
          </a:xfrm>
          <a:prstGeom prst="rect">
            <a:avLst/>
          </a:prstGeom>
        </p:spPr>
      </p:pic>
      <p:pic>
        <p:nvPicPr>
          <p:cNvPr id="1028" name="Picture 4" descr="Tick Sign PNGs for Free Download">
            <a:extLst>
              <a:ext uri="{FF2B5EF4-FFF2-40B4-BE49-F238E27FC236}">
                <a16:creationId xmlns:a16="http://schemas.microsoft.com/office/drawing/2014/main" id="{C97AF552-17BB-E0F7-3498-CABB49A6C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29" y="1956190"/>
            <a:ext cx="861150" cy="8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rning PNGs for Free Download">
            <a:extLst>
              <a:ext uri="{FF2B5EF4-FFF2-40B4-BE49-F238E27FC236}">
                <a16:creationId xmlns:a16="http://schemas.microsoft.com/office/drawing/2014/main" id="{49FF3DCC-0314-99B9-A36E-07FD9C33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294" y="1721197"/>
            <a:ext cx="1059329" cy="10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75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CAAC-1F14-FF38-356E-BF1FD52C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34386"/>
            <a:ext cx="7729728" cy="1188720"/>
          </a:xfrm>
        </p:spPr>
        <p:txBody>
          <a:bodyPr>
            <a:normAutofit/>
          </a:bodyPr>
          <a:lstStyle/>
          <a:p>
            <a:r>
              <a:rPr lang="en-US" altLang="zh-CN" dirty="0"/>
              <a:t>Discussion:</a:t>
            </a:r>
            <a:r>
              <a:rPr lang="zh-CN" altLang="en-US" dirty="0"/>
              <a:t> </a:t>
            </a:r>
            <a:r>
              <a:rPr lang="en-US" altLang="zh-CN" dirty="0" err="1"/>
              <a:t>ClosE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20679-7826-1653-D143-B7B6522E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596" y="2736658"/>
            <a:ext cx="5322603" cy="3338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95B36-6205-484E-ECF0-7330EA730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34" y="2736658"/>
            <a:ext cx="5322603" cy="3338488"/>
          </a:xfrm>
          <a:prstGeom prst="rect">
            <a:avLst/>
          </a:prstGeom>
        </p:spPr>
      </p:pic>
      <p:pic>
        <p:nvPicPr>
          <p:cNvPr id="6" name="Picture 4" descr="Tick Sign PNGs for Free Download">
            <a:extLst>
              <a:ext uri="{FF2B5EF4-FFF2-40B4-BE49-F238E27FC236}">
                <a16:creationId xmlns:a16="http://schemas.microsoft.com/office/drawing/2014/main" id="{AA9762EC-64BD-9BE4-FE45-00A6AA01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049" y="1776418"/>
            <a:ext cx="861150" cy="8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Warning PNGs for Free Download">
            <a:extLst>
              <a:ext uri="{FF2B5EF4-FFF2-40B4-BE49-F238E27FC236}">
                <a16:creationId xmlns:a16="http://schemas.microsoft.com/office/drawing/2014/main" id="{272CF25C-DB9E-54F3-744D-837566C9E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08" y="1677329"/>
            <a:ext cx="1059329" cy="10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84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6E91-4277-0D46-72A7-4BA85152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33341"/>
            <a:ext cx="7729728" cy="1188720"/>
          </a:xfrm>
        </p:spPr>
        <p:txBody>
          <a:bodyPr/>
          <a:lstStyle/>
          <a:p>
            <a:r>
              <a:rPr lang="en-US" altLang="zh-CN" dirty="0"/>
              <a:t>Discussion:</a:t>
            </a:r>
            <a:r>
              <a:rPr lang="zh-CN" altLang="en-US" dirty="0"/>
              <a:t> </a:t>
            </a:r>
            <a:r>
              <a:rPr lang="en-US" altLang="zh-CN" dirty="0"/>
              <a:t>Complete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BC910-A6D0-EAF0-3C88-EB1D37F1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92137"/>
            <a:ext cx="5486214" cy="3441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272435-0174-EF82-0ED5-717DDEF24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8" y="2592138"/>
            <a:ext cx="5486213" cy="34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5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FD47-D9AB-2B74-A2F7-00941E41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507492"/>
            <a:ext cx="7729728" cy="1188720"/>
          </a:xfrm>
        </p:spPr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attempts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E0B64A-295E-3A9D-EB43-EDC21806A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608348"/>
              </p:ext>
            </p:extLst>
          </p:nvPr>
        </p:nvGraphicFramePr>
        <p:xfrm>
          <a:off x="838200" y="2016760"/>
          <a:ext cx="10515597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24773851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632723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5373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Strategy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Details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Reason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of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Failure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Trade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Predicted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Log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Return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i="1" dirty="0"/>
                        <a:t>log(P</a:t>
                      </a:r>
                      <a:r>
                        <a:rPr lang="en-US" altLang="zh-CN" sz="1600" i="1" baseline="-25000" dirty="0"/>
                        <a:t>t+1</a:t>
                      </a:r>
                      <a:r>
                        <a:rPr lang="en-US" altLang="zh-CN" sz="1600" i="1" dirty="0"/>
                        <a:t>/P</a:t>
                      </a:r>
                      <a:r>
                        <a:rPr lang="en-US" altLang="zh-CN" sz="1600" i="1" baseline="-25000" dirty="0"/>
                        <a:t>t</a:t>
                      </a:r>
                      <a:r>
                        <a:rPr lang="en-US" altLang="zh-CN" sz="1600" i="1" dirty="0"/>
                        <a:t>)</a:t>
                      </a:r>
                      <a:r>
                        <a:rPr lang="zh-CN" altLang="en-US" sz="1600" i="1" dirty="0"/>
                        <a:t> 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Regression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model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trained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engineered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features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i="1" dirty="0"/>
                        <a:t>(i.e.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b="1" i="1" dirty="0"/>
                        <a:t>Long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Short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Term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Memory</a:t>
                      </a:r>
                      <a:r>
                        <a:rPr lang="en-US" altLang="zh-CN" sz="1600" i="1" dirty="0"/>
                        <a:t>,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b="1" i="1" dirty="0"/>
                        <a:t>Dense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Neural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Network</a:t>
                      </a:r>
                      <a:r>
                        <a:rPr lang="en-US" altLang="zh-CN" sz="1600" i="1" dirty="0"/>
                        <a:t>,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b="1" i="1" dirty="0"/>
                        <a:t>Light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Gradient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Boost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i="1" dirty="0"/>
                        <a:t>…)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R</a:t>
                      </a:r>
                      <a:r>
                        <a:rPr lang="en-US" altLang="zh-CN" sz="1600" baseline="30000" dirty="0"/>
                        <a:t>2</a:t>
                      </a:r>
                      <a:r>
                        <a:rPr lang="zh-CN" altLang="en-US" sz="1600" baseline="30000" dirty="0"/>
                        <a:t> </a:t>
                      </a:r>
                      <a:r>
                        <a:rPr lang="en-US" altLang="zh-CN" sz="1600" baseline="0" dirty="0"/>
                        <a:t>of</a:t>
                      </a:r>
                      <a:r>
                        <a:rPr lang="zh-CN" altLang="en-US" sz="1600" baseline="0" dirty="0"/>
                        <a:t> </a:t>
                      </a:r>
                      <a:r>
                        <a:rPr lang="en-US" altLang="zh-CN" sz="1600" baseline="0" dirty="0"/>
                        <a:t>models</a:t>
                      </a:r>
                      <a:r>
                        <a:rPr lang="zh-CN" altLang="en-US" sz="1600" baseline="0" dirty="0"/>
                        <a:t> </a:t>
                      </a:r>
                      <a:r>
                        <a:rPr lang="en-US" altLang="zh-CN" sz="1600" baseline="0" dirty="0"/>
                        <a:t>never</a:t>
                      </a:r>
                      <a:r>
                        <a:rPr lang="zh-CN" altLang="en-US" sz="1600" baseline="0" dirty="0"/>
                        <a:t> </a:t>
                      </a:r>
                      <a:r>
                        <a:rPr lang="en-US" altLang="zh-CN" sz="1600" baseline="0" dirty="0"/>
                        <a:t>statistically</a:t>
                      </a:r>
                      <a:r>
                        <a:rPr lang="zh-CN" altLang="en-US" sz="1600" baseline="0" dirty="0"/>
                        <a:t> </a:t>
                      </a:r>
                      <a:r>
                        <a:rPr lang="en-US" altLang="zh-CN" sz="1600" baseline="0" dirty="0"/>
                        <a:t>significantly</a:t>
                      </a:r>
                      <a:r>
                        <a:rPr lang="zh-CN" altLang="en-US" sz="1600" baseline="0" dirty="0"/>
                        <a:t> </a:t>
                      </a:r>
                      <a:r>
                        <a:rPr lang="en-US" altLang="zh-CN" sz="1600" baseline="0" dirty="0"/>
                        <a:t>positive</a:t>
                      </a:r>
                      <a:endParaRPr lang="en-US" sz="16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4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Trade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Predicted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Binary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Trend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i="1" dirty="0"/>
                        <a:t>I(P</a:t>
                      </a:r>
                      <a:r>
                        <a:rPr lang="en-US" altLang="zh-CN" sz="1600" i="1" baseline="-25000" dirty="0"/>
                        <a:t>t+1</a:t>
                      </a:r>
                      <a:r>
                        <a:rPr lang="en-US" altLang="zh-CN" sz="1600" i="1" dirty="0"/>
                        <a:t>&gt;P</a:t>
                      </a:r>
                      <a:r>
                        <a:rPr lang="en-US" altLang="zh-CN" sz="1600" i="1" baseline="-25000" dirty="0"/>
                        <a:t>t</a:t>
                      </a:r>
                      <a:r>
                        <a:rPr lang="en-US" altLang="zh-CN" sz="1600" i="1" dirty="0"/>
                        <a:t>)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Classifier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model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trained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engineered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features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i="1" dirty="0"/>
                        <a:t>(i.e.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i="1" dirty="0"/>
                        <a:t>Same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i="1" dirty="0"/>
                        <a:t>as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i="1" dirty="0"/>
                        <a:t>above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i="1" dirty="0"/>
                        <a:t>+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b="1" i="1" dirty="0"/>
                        <a:t>Support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Vector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Machine</a:t>
                      </a:r>
                      <a:r>
                        <a:rPr lang="en-US" altLang="zh-CN" sz="1600" i="1" dirty="0"/>
                        <a:t>,</a:t>
                      </a:r>
                      <a:r>
                        <a:rPr lang="zh-CN" altLang="en-US" sz="1600" i="1" dirty="0"/>
                        <a:t> </a:t>
                      </a:r>
                      <a:r>
                        <a:rPr lang="en-US" altLang="zh-CN" sz="1600" b="1" i="1" dirty="0"/>
                        <a:t>Logistic</a:t>
                      </a:r>
                      <a:r>
                        <a:rPr lang="zh-CN" altLang="en-US" sz="1600" b="1" i="1" dirty="0"/>
                        <a:t> </a:t>
                      </a:r>
                      <a:r>
                        <a:rPr lang="en-US" altLang="zh-CN" sz="1600" b="1" i="1" dirty="0"/>
                        <a:t>Regression</a:t>
                      </a:r>
                      <a:r>
                        <a:rPr lang="en-US" altLang="zh-CN" sz="1600" i="1" dirty="0"/>
                        <a:t>)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Near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50%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accuracy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for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most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models;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LSTM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achieved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60%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accuracy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but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trading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still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made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loss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54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Pairs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Trading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Perform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Mean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Reversion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Cointegrated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Pairs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Made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Loss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9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lt"/>
                        </a:rPr>
                        <a:t>Bollinger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Bands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lt"/>
                        </a:rPr>
                        <a:t>Short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if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P</a:t>
                      </a:r>
                      <a:r>
                        <a:rPr lang="en-US" altLang="zh-CN" sz="1600" baseline="-25000" dirty="0">
                          <a:latin typeface="+mn-lt"/>
                        </a:rPr>
                        <a:t>t</a:t>
                      </a:r>
                      <a:r>
                        <a:rPr lang="zh-CN" altLang="en-US" sz="1600" baseline="-25000" dirty="0">
                          <a:latin typeface="+mn-lt"/>
                        </a:rPr>
                        <a:t> </a:t>
                      </a:r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dirty="0" err="1">
                          <a:latin typeface="+mn-lt"/>
                        </a:rPr>
                        <a:t>UpperBound</a:t>
                      </a:r>
                      <a:r>
                        <a:rPr lang="en-US" altLang="zh-CN" sz="1600" dirty="0">
                          <a:latin typeface="+mn-lt"/>
                        </a:rPr>
                        <a:t>,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Long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if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>
                          <a:latin typeface="+mn-lt"/>
                        </a:rPr>
                        <a:t>P</a:t>
                      </a:r>
                      <a:r>
                        <a:rPr lang="en-US" altLang="zh-CN" sz="1600" baseline="-25000" dirty="0">
                          <a:latin typeface="+mn-lt"/>
                        </a:rPr>
                        <a:t>t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</a:t>
                      </a:r>
                      <a:r>
                        <a:rPr lang="zh-CN" altLang="en-US" sz="1600" dirty="0">
                          <a:latin typeface="+mn-lt"/>
                        </a:rPr>
                        <a:t> </a:t>
                      </a:r>
                      <a:r>
                        <a:rPr lang="en-US" altLang="zh-CN" sz="1600" dirty="0" err="1">
                          <a:latin typeface="+mn-lt"/>
                        </a:rPr>
                        <a:t>LowerBound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Made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Loss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17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Bollinger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Bands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Moving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Same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above,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and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close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position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if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price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crossed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Made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Loss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28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Short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Long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MA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Crossover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Long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if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Short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Term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MA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cuts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Long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Term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MA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from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below,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 err="1"/>
                        <a:t>etc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Made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Loss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42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7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8EC9-1495-A936-9245-FC73194F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80212"/>
            <a:ext cx="7729728" cy="1188720"/>
          </a:xfrm>
        </p:spPr>
        <p:txBody>
          <a:bodyPr>
            <a:normAutofit/>
          </a:bodyPr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US" altLang="zh-CN" dirty="0"/>
              <a:t>Hyperparameters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05738F2-48F2-D29E-32E6-10FEF1782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582724"/>
              </p:ext>
            </p:extLst>
          </p:nvPr>
        </p:nvGraphicFramePr>
        <p:xfrm>
          <a:off x="1102360" y="2191365"/>
          <a:ext cx="9987280" cy="4057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820">
                  <a:extLst>
                    <a:ext uri="{9D8B030D-6E8A-4147-A177-3AD203B41FA5}">
                      <a16:colId xmlns:a16="http://schemas.microsoft.com/office/drawing/2014/main" val="1961567234"/>
                    </a:ext>
                  </a:extLst>
                </a:gridCol>
                <a:gridCol w="2496820">
                  <a:extLst>
                    <a:ext uri="{9D8B030D-6E8A-4147-A177-3AD203B41FA5}">
                      <a16:colId xmlns:a16="http://schemas.microsoft.com/office/drawing/2014/main" val="2542426386"/>
                    </a:ext>
                  </a:extLst>
                </a:gridCol>
                <a:gridCol w="2496820">
                  <a:extLst>
                    <a:ext uri="{9D8B030D-6E8A-4147-A177-3AD203B41FA5}">
                      <a16:colId xmlns:a16="http://schemas.microsoft.com/office/drawing/2014/main" val="2491001072"/>
                    </a:ext>
                  </a:extLst>
                </a:gridCol>
                <a:gridCol w="2496820">
                  <a:extLst>
                    <a:ext uri="{9D8B030D-6E8A-4147-A177-3AD203B41FA5}">
                      <a16:colId xmlns:a16="http://schemas.microsoft.com/office/drawing/2014/main" val="3456074013"/>
                    </a:ext>
                  </a:extLst>
                </a:gridCol>
              </a:tblGrid>
              <a:tr h="569489">
                <a:tc>
                  <a:txBody>
                    <a:bodyPr/>
                    <a:lstStyle/>
                    <a:p>
                      <a:r>
                        <a:rPr lang="en-US" altLang="zh-CN" dirty="0"/>
                        <a:t>HYPERPARAMETER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HYPERPARAMETER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921483"/>
                  </a:ext>
                </a:extLst>
              </a:tr>
              <a:tr h="569489">
                <a:tc>
                  <a:txBody>
                    <a:bodyPr/>
                    <a:lstStyle/>
                    <a:p>
                      <a:r>
                        <a:rPr lang="en-US" dirty="0"/>
                        <a:t>SHO</a:t>
                      </a:r>
                      <a:r>
                        <a:rPr lang="en-US" altLang="zh-CN" dirty="0"/>
                        <a:t>RT_TERM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4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AMP_HI_THRESHOLD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1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999620"/>
                  </a:ext>
                </a:extLst>
              </a:tr>
              <a:tr h="569489">
                <a:tc>
                  <a:txBody>
                    <a:bodyPr/>
                    <a:lstStyle/>
                    <a:p>
                      <a:r>
                        <a:rPr lang="en-US" altLang="zh-CN" dirty="0"/>
                        <a:t>LONG_TERM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15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MSE_THRESHOLD_1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0.05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868627"/>
                  </a:ext>
                </a:extLst>
              </a:tr>
              <a:tr h="569489">
                <a:tc>
                  <a:txBody>
                    <a:bodyPr/>
                    <a:lstStyle/>
                    <a:p>
                      <a:r>
                        <a:rPr lang="en-US" altLang="zh-CN" dirty="0"/>
                        <a:t>PRICE_RANGE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7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SLOPE_THRESHOLD_1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0.05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0292"/>
                  </a:ext>
                </a:extLst>
              </a:tr>
              <a:tr h="56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AMP_WINDOW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75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MSE_THRESHOLD_2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0.04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143734"/>
                  </a:ext>
                </a:extLst>
              </a:tr>
              <a:tr h="569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CHANGE_HOLDING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500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SLOPE_THRESHOLD_2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2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10708"/>
                  </a:ext>
                </a:extLst>
              </a:tr>
              <a:tr h="569489">
                <a:tc>
                  <a:txBody>
                    <a:bodyPr/>
                    <a:lstStyle/>
                    <a:p>
                      <a:r>
                        <a:rPr lang="en-US" dirty="0"/>
                        <a:t>AMP</a:t>
                      </a:r>
                      <a:r>
                        <a:rPr lang="en-US" altLang="zh-CN" dirty="0"/>
                        <a:t>_LO_THRESHOLD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7.5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PRICE_CHANGE_THRESHOLD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/>
                        <a:t>0.01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76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1125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{B3B4A529-2B6E-8F4F-A179-4E4C3FDD8127}tf10001120</Template>
  <TotalTime>268</TotalTime>
  <Words>435</Words>
  <Application>Microsoft Macintosh PowerPoint</Application>
  <PresentationFormat>Widescreen</PresentationFormat>
  <Paragraphs>114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Trading Algorithm Presentation</vt:lpstr>
      <vt:lpstr>Team</vt:lpstr>
      <vt:lpstr>The Algorithm</vt:lpstr>
      <vt:lpstr>Backtesting Results</vt:lpstr>
      <vt:lpstr>Discussion: Open/ADJUST Position Module</vt:lpstr>
      <vt:lpstr>Discussion: ClosE Position Module</vt:lpstr>
      <vt:lpstr>Discussion: Complete system</vt:lpstr>
      <vt:lpstr>Other attempts</vt:lpstr>
      <vt:lpstr>Appendix: Hyperparameters of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Trading Algorithm Presentation</dc:title>
  <dc:creator>Ron Chen</dc:creator>
  <cp:lastModifiedBy>Ron Chen</cp:lastModifiedBy>
  <cp:revision>24</cp:revision>
  <dcterms:created xsi:type="dcterms:W3CDTF">2023-09-02T06:34:02Z</dcterms:created>
  <dcterms:modified xsi:type="dcterms:W3CDTF">2023-09-03T23:20:33Z</dcterms:modified>
</cp:coreProperties>
</file>